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4" r:id="rId1"/>
  </p:sldMasterIdLst>
  <p:notesMasterIdLst>
    <p:notesMasterId r:id="rId20"/>
  </p:notesMasterIdLst>
  <p:sldIdLst>
    <p:sldId id="256" r:id="rId2"/>
    <p:sldId id="257" r:id="rId3"/>
    <p:sldId id="258" r:id="rId4"/>
    <p:sldId id="265" r:id="rId5"/>
    <p:sldId id="266" r:id="rId6"/>
    <p:sldId id="268" r:id="rId7"/>
    <p:sldId id="270" r:id="rId8"/>
    <p:sldId id="271" r:id="rId9"/>
    <p:sldId id="259" r:id="rId10"/>
    <p:sldId id="260" r:id="rId11"/>
    <p:sldId id="262" r:id="rId12"/>
    <p:sldId id="263" r:id="rId13"/>
    <p:sldId id="264" r:id="rId14"/>
    <p:sldId id="272" r:id="rId15"/>
    <p:sldId id="274" r:id="rId16"/>
    <p:sldId id="276" r:id="rId17"/>
    <p:sldId id="278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9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9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F07E36-29FC-F34F-8D25-3DB5E43E37E1}" type="datetimeFigureOut">
              <a:rPr lang="en-US" smtClean="0"/>
              <a:t>4/13/19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EAB81-2313-9344-8769-6D04895C5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27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4292263-5FD2-A546-9B85-43C7D842B4B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BA9BA44-985B-B542-8834-8033B288B33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74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Helvetica Neue" charset="0"/>
          <a:ea typeface="Helvetica Neue" charset="0"/>
          <a:cs typeface="Helvetica Neue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Helvetica Neue" charset="0"/>
          <a:ea typeface="Helvetica Neue" charset="0"/>
          <a:cs typeface="Helvetica Neue" charset="0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Helvetica Neue" charset="0"/>
          <a:ea typeface="Helvetica Neue" charset="0"/>
          <a:cs typeface="Helvetica Neue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Helvetica Neue" charset="0"/>
          <a:ea typeface="Helvetica Neue" charset="0"/>
          <a:cs typeface="Helvetica Neue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Helvetica Neue" charset="0"/>
          <a:ea typeface="Helvetica Neue" charset="0"/>
          <a:cs typeface="Helvetica Neue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Helvetica Neue" charset="0"/>
          <a:ea typeface="Helvetica Neue" charset="0"/>
          <a:cs typeface="Helvetica Neue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2220" y="1330857"/>
            <a:ext cx="9144000" cy="87540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E-Commerce Data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3620" y="3729114"/>
            <a:ext cx="9829045" cy="2617693"/>
          </a:xfrm>
        </p:spPr>
        <p:txBody>
          <a:bodyPr>
            <a:normAutofit fontScale="47500" lnSpcReduction="20000"/>
          </a:bodyPr>
          <a:lstStyle/>
          <a:p>
            <a:r>
              <a:rPr lang="en-US" sz="5100" dirty="0" smtClean="0"/>
              <a:t>Managing Info &amp; Tech and Systems </a:t>
            </a:r>
            <a:r>
              <a:rPr lang="mr-IN" sz="5100" dirty="0" smtClean="0"/>
              <a:t>–</a:t>
            </a:r>
            <a:r>
              <a:rPr lang="en-US" sz="5100" dirty="0" smtClean="0"/>
              <a:t> 5570</a:t>
            </a:r>
          </a:p>
          <a:p>
            <a:endParaRPr lang="en-US" sz="5100" dirty="0" smtClean="0"/>
          </a:p>
          <a:p>
            <a:pPr algn="r"/>
            <a:r>
              <a:rPr lang="en-US" sz="3600" b="1" dirty="0" smtClean="0"/>
              <a:t>Group Members: </a:t>
            </a:r>
            <a:r>
              <a:rPr lang="en-US" sz="3600" dirty="0" smtClean="0"/>
              <a:t>Vinay </a:t>
            </a:r>
            <a:r>
              <a:rPr lang="en-US" sz="3600" dirty="0" err="1" smtClean="0"/>
              <a:t>Govindan</a:t>
            </a:r>
            <a:endParaRPr lang="en-US" sz="3600" dirty="0" smtClean="0"/>
          </a:p>
          <a:p>
            <a:pPr algn="r"/>
            <a:r>
              <a:rPr lang="en-US" sz="3600" dirty="0" smtClean="0"/>
              <a:t>   Caner Irfanoglu</a:t>
            </a:r>
          </a:p>
          <a:p>
            <a:pPr algn="r"/>
            <a:r>
              <a:rPr lang="en-US" sz="3600" dirty="0" err="1" smtClean="0"/>
              <a:t>Mohd</a:t>
            </a:r>
            <a:r>
              <a:rPr lang="en-US" sz="3600" dirty="0" smtClean="0"/>
              <a:t> Nawaz Hussain</a:t>
            </a:r>
          </a:p>
          <a:p>
            <a:pPr algn="r"/>
            <a:r>
              <a:rPr lang="en-US" sz="3600" dirty="0" smtClean="0"/>
              <a:t>Sunil M </a:t>
            </a:r>
            <a:r>
              <a:rPr lang="en-US" sz="3600" dirty="0" err="1" smtClean="0"/>
              <a:t>Padikar</a:t>
            </a:r>
            <a:endParaRPr lang="en-US" sz="3600" dirty="0" smtClean="0"/>
          </a:p>
          <a:p>
            <a:pPr algn="r"/>
            <a:r>
              <a:rPr lang="en-US" sz="3600" dirty="0" err="1" smtClean="0"/>
              <a:t>Gaganpreet</a:t>
            </a:r>
            <a:r>
              <a:rPr lang="en-US" sz="3600" dirty="0" smtClean="0"/>
              <a:t> Singh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19228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Exploratory Analysis – II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57" y="2075511"/>
            <a:ext cx="11075723" cy="282068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22157" y="413251"/>
            <a:ext cx="10515600" cy="9832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 dirty="0" smtClean="0"/>
              <a:t>Exploratory Analysis </a:t>
            </a:r>
            <a:r>
              <a:rPr lang="mr-IN" dirty="0" smtClean="0"/>
              <a:t>–</a:t>
            </a:r>
            <a:r>
              <a:rPr lang="en-US" dirty="0" smtClean="0"/>
              <a:t> II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97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827" y="381167"/>
            <a:ext cx="10515600" cy="1325563"/>
          </a:xfrm>
        </p:spPr>
        <p:txBody>
          <a:bodyPr/>
          <a:lstStyle/>
          <a:p>
            <a:r>
              <a:rPr lang="en-US" dirty="0" smtClean="0"/>
              <a:t>Exploratory Analysis </a:t>
            </a:r>
            <a:r>
              <a:rPr lang="mr-IN" dirty="0" smtClean="0"/>
              <a:t>–</a:t>
            </a:r>
            <a:r>
              <a:rPr lang="en-US" dirty="0" smtClean="0"/>
              <a:t> III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27" y="1979809"/>
            <a:ext cx="10681427" cy="300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00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826" y="-76033"/>
            <a:ext cx="10515600" cy="1325563"/>
          </a:xfrm>
        </p:spPr>
        <p:txBody>
          <a:bodyPr/>
          <a:lstStyle/>
          <a:p>
            <a:r>
              <a:rPr lang="en-US" dirty="0" smtClean="0"/>
              <a:t>Exploratory Analysis </a:t>
            </a:r>
            <a:r>
              <a:rPr lang="mr-IN" dirty="0" smtClean="0"/>
              <a:t>–</a:t>
            </a:r>
            <a:r>
              <a:rPr lang="en-US" dirty="0" smtClean="0"/>
              <a:t> IV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709" y="1524714"/>
            <a:ext cx="8285205" cy="2204962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708" y="4004860"/>
            <a:ext cx="8285205" cy="219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83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827" y="81909"/>
            <a:ext cx="10515600" cy="1325563"/>
          </a:xfrm>
        </p:spPr>
        <p:txBody>
          <a:bodyPr/>
          <a:lstStyle/>
          <a:p>
            <a:r>
              <a:rPr lang="en-US" dirty="0" smtClean="0"/>
              <a:t>Exploratory Analysis </a:t>
            </a:r>
            <a:r>
              <a:rPr lang="mr-IN" dirty="0" smtClean="0"/>
              <a:t>–</a:t>
            </a:r>
            <a:r>
              <a:rPr lang="en-US" dirty="0" smtClean="0"/>
              <a:t> V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27" y="1770610"/>
            <a:ext cx="8081138" cy="428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71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</a:t>
            </a:r>
            <a:r>
              <a:rPr lang="mr-IN" dirty="0" smtClean="0"/>
              <a:t>–</a:t>
            </a:r>
            <a:r>
              <a:rPr lang="en-US" dirty="0" smtClean="0"/>
              <a:t> I </a:t>
            </a:r>
            <a:endParaRPr lang="en-US" dirty="0"/>
          </a:p>
        </p:txBody>
      </p:sp>
      <p:pic>
        <p:nvPicPr>
          <p:cNvPr id="4" name="Picture 3" descr="../../../../Screen%20Shot%202019-04-11%20at%205.16.38%20PM.p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61540"/>
            <a:ext cx="5219700" cy="398707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838200" y="1841200"/>
            <a:ext cx="17443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Elbow Plot 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72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2619"/>
            <a:ext cx="10515600" cy="1046853"/>
          </a:xfrm>
        </p:spPr>
        <p:txBody>
          <a:bodyPr/>
          <a:lstStyle/>
          <a:p>
            <a:r>
              <a:rPr lang="en-US" dirty="0" smtClean="0"/>
              <a:t>Results </a:t>
            </a:r>
            <a:r>
              <a:rPr lang="mr-IN" dirty="0" smtClean="0"/>
              <a:t>–</a:t>
            </a:r>
            <a:r>
              <a:rPr lang="en-US" dirty="0" smtClean="0"/>
              <a:t> II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960305"/>
            <a:ext cx="4103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3-D Buyer Cluster Visualization</a:t>
            </a:r>
            <a:endParaRPr lang="en-US" sz="2400" dirty="0"/>
          </a:p>
        </p:txBody>
      </p:sp>
      <p:pic>
        <p:nvPicPr>
          <p:cNvPr id="6" name="Picture 5" descr="../../../../Screen%20Shot%202019-04-11%20at%205.16.09%20PM.p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468" y="2503169"/>
            <a:ext cx="4842510" cy="3565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2395820"/>
            <a:ext cx="5208270" cy="378006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607751" y="1934155"/>
            <a:ext cx="36241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Total</a:t>
            </a:r>
            <a:r>
              <a:rPr lang="en-US" dirty="0" smtClean="0"/>
              <a:t> </a:t>
            </a:r>
            <a:r>
              <a:rPr lang="en-US" sz="2400" dirty="0"/>
              <a:t>Orders Across Clusters</a:t>
            </a:r>
          </a:p>
        </p:txBody>
      </p:sp>
    </p:spTree>
    <p:extLst>
      <p:ext uri="{BB962C8B-B14F-4D97-AF65-F5344CB8AC3E}">
        <p14:creationId xmlns:p14="http://schemas.microsoft.com/office/powerpoint/2010/main" val="1026898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58803"/>
            <a:ext cx="10515600" cy="1325563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2457450"/>
            <a:ext cx="1063752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CA" sz="2200" dirty="0" smtClean="0"/>
              <a:t>Analysis done on orders </a:t>
            </a:r>
            <a:r>
              <a:rPr lang="en-CA" sz="2200" dirty="0"/>
              <a:t>and buyer’s behaviour </a:t>
            </a:r>
            <a:r>
              <a:rPr lang="en-CA" sz="2200" dirty="0" smtClean="0"/>
              <a:t>separately</a:t>
            </a:r>
          </a:p>
          <a:p>
            <a:pPr marL="285750" indent="-285750">
              <a:buFont typeface="Arial" charset="0"/>
              <a:buChar char="•"/>
            </a:pPr>
            <a:r>
              <a:rPr lang="en-CA" sz="2200" dirty="0" smtClean="0"/>
              <a:t>3.2</a:t>
            </a:r>
            <a:r>
              <a:rPr lang="en-CA" sz="2200" dirty="0"/>
              <a:t>% of orders placed by top 10 </a:t>
            </a:r>
            <a:r>
              <a:rPr lang="en-CA" sz="2200" dirty="0" smtClean="0"/>
              <a:t>buyers</a:t>
            </a:r>
          </a:p>
          <a:p>
            <a:pPr marL="285750" indent="-285750">
              <a:buFont typeface="Arial" charset="0"/>
              <a:buChar char="•"/>
            </a:pPr>
            <a:r>
              <a:rPr lang="en-CA" sz="2200" dirty="0" smtClean="0"/>
              <a:t>Total </a:t>
            </a:r>
            <a:r>
              <a:rPr lang="en-CA" sz="2200" dirty="0"/>
              <a:t>number of orders over </a:t>
            </a:r>
            <a:r>
              <a:rPr lang="en-CA" sz="2200" dirty="0" smtClean="0"/>
              <a:t>months increasing </a:t>
            </a:r>
          </a:p>
          <a:p>
            <a:pPr marL="285750" indent="-285750">
              <a:buFont typeface="Arial" charset="0"/>
              <a:buChar char="•"/>
            </a:pPr>
            <a:r>
              <a:rPr lang="en-CA" sz="2400" dirty="0" smtClean="0"/>
              <a:t>‘</a:t>
            </a:r>
            <a:r>
              <a:rPr lang="en-CA" sz="2200" dirty="0" err="1" smtClean="0"/>
              <a:t>Recency</a:t>
            </a:r>
            <a:r>
              <a:rPr lang="en-CA" sz="2200" dirty="0"/>
              <a:t>’, ‘Frequency’ and ‘Monetary’ (profit) data is extracted for customer </a:t>
            </a:r>
            <a:r>
              <a:rPr lang="en-CA" sz="2200" dirty="0" smtClean="0"/>
              <a:t>segmentation</a:t>
            </a:r>
          </a:p>
          <a:p>
            <a:pPr marL="285750" indent="-285750">
              <a:buFont typeface="Arial" charset="0"/>
              <a:buChar char="•"/>
            </a:pPr>
            <a:r>
              <a:rPr lang="en-CA" sz="2200" dirty="0"/>
              <a:t>5 separate clusters represent different groups of customers </a:t>
            </a:r>
            <a:endParaRPr lang="en-CA" sz="2200" dirty="0" smtClean="0"/>
          </a:p>
          <a:p>
            <a:pPr marL="285750" indent="-285750">
              <a:buFont typeface="Arial" charset="0"/>
              <a:buChar char="•"/>
            </a:pPr>
            <a:r>
              <a:rPr lang="en-CA" sz="2200" dirty="0" smtClean="0"/>
              <a:t>Project </a:t>
            </a:r>
            <a:r>
              <a:rPr lang="en-CA" sz="2200" dirty="0"/>
              <a:t>allowed </a:t>
            </a:r>
            <a:r>
              <a:rPr lang="en-CA" sz="2200" dirty="0" smtClean="0"/>
              <a:t>the group </a:t>
            </a:r>
            <a:r>
              <a:rPr lang="en-CA" sz="2200" dirty="0"/>
              <a:t>to make use of multiple technologies provided by Apache</a:t>
            </a:r>
          </a:p>
          <a:p>
            <a:pPr marL="285750" indent="-285750">
              <a:buFont typeface="Arial" charset="0"/>
              <a:buChar char="•"/>
            </a:pPr>
            <a:endParaRPr lang="en-CA" sz="2200" dirty="0" smtClean="0"/>
          </a:p>
          <a:p>
            <a:pPr marL="285750" indent="-285750">
              <a:buFont typeface="Arial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63424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0614"/>
            <a:ext cx="10515600" cy="1325563"/>
          </a:xfrm>
        </p:spPr>
        <p:txBody>
          <a:bodyPr/>
          <a:lstStyle/>
          <a:p>
            <a:r>
              <a:rPr lang="en-US" dirty="0" smtClean="0"/>
              <a:t>Additional Feedback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908810"/>
            <a:ext cx="10637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Difficulties Faced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491740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Difficult to write map-reduce code for </a:t>
            </a:r>
            <a:r>
              <a:rPr lang="en-US" smtClean="0"/>
              <a:t>simple </a:t>
            </a:r>
            <a:r>
              <a:rPr lang="en-US" smtClean="0"/>
              <a:t>tasks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CA" dirty="0"/>
              <a:t>Simple data transformation and ingestion tasks required significant effort from time to </a:t>
            </a:r>
            <a:r>
              <a:rPr lang="en-CA" dirty="0" smtClean="0"/>
              <a:t>time</a:t>
            </a:r>
          </a:p>
          <a:p>
            <a:pPr marL="285750" indent="-285750">
              <a:buFont typeface="Arial" charset="0"/>
              <a:buChar char="•"/>
            </a:pPr>
            <a:r>
              <a:rPr lang="en-CA" dirty="0" smtClean="0"/>
              <a:t>The execution time was too long for Apache Hive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3905667"/>
            <a:ext cx="10637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/>
              <a:t>Easily understandable topics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4503420"/>
            <a:ext cx="100607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CA" dirty="0"/>
              <a:t>Understanding working with the tools designed to provide conventional work flows was relatively </a:t>
            </a:r>
            <a:r>
              <a:rPr lang="en-CA" dirty="0" smtClean="0"/>
              <a:t>easy</a:t>
            </a:r>
          </a:p>
          <a:p>
            <a:pPr marL="285750" indent="-285750">
              <a:buFont typeface="Arial" charset="0"/>
              <a:buChar char="•"/>
            </a:pPr>
            <a:r>
              <a:rPr lang="en-CA" dirty="0"/>
              <a:t>Hive uses similar syntax to conventional SQL structure</a:t>
            </a:r>
            <a:r>
              <a:rPr lang="en-US" dirty="0" smtClean="0">
                <a:effectLst/>
              </a:rPr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en-CA" dirty="0"/>
              <a:t>Zeppelin uses the modern notebook style development </a:t>
            </a:r>
            <a:r>
              <a:rPr lang="en-CA" dirty="0" smtClean="0"/>
              <a:t>interface,</a:t>
            </a:r>
            <a:r>
              <a:rPr lang="en-US" dirty="0" smtClean="0">
                <a:effectLst/>
              </a:rPr>
              <a:t> versatile and easy to follow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263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2319687"/>
            <a:ext cx="12192000" cy="1728000"/>
          </a:xfrm>
          <a:prstGeom prst="rect">
            <a:avLst/>
          </a:prstGeom>
          <a:solidFill>
            <a:srgbClr val="C30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TextBox 1"/>
          <p:cNvSpPr txBox="1"/>
          <p:nvPr/>
        </p:nvSpPr>
        <p:spPr>
          <a:xfrm>
            <a:off x="2620866" y="2511374"/>
            <a:ext cx="67014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8800" dirty="0">
                <a:solidFill>
                  <a:schemeClr val="bg1"/>
                </a:solidFill>
                <a:latin typeface="Matura MT Script Capitals" panose="03020802060602070202" pitchFamily="66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9952641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365126"/>
            <a:ext cx="10515600" cy="1081290"/>
          </a:xfrm>
        </p:spPr>
        <p:txBody>
          <a:bodyPr/>
          <a:lstStyle/>
          <a:p>
            <a:r>
              <a:rPr lang="en-US" dirty="0" smtClean="0"/>
              <a:t>Description of Data </a:t>
            </a:r>
            <a:r>
              <a:rPr lang="mr-IN" dirty="0" smtClean="0"/>
              <a:t>–</a:t>
            </a:r>
            <a:r>
              <a:rPr lang="en-US" dirty="0" smtClean="0"/>
              <a:t> I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30306" y="1690688"/>
            <a:ext cx="10165976" cy="39292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OS_ORDER</a:t>
            </a:r>
          </a:p>
          <a:p>
            <a:pPr algn="just">
              <a:lnSpc>
                <a:spcPct val="150000"/>
              </a:lnSpc>
            </a:pP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ORDER_ID: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Unique order id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ORDER_CODE: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12 digit unique order code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BUYER_ID: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5 digit unique number assigned to buyer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PAY_DT: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‘</a:t>
            </a:r>
            <a:r>
              <a:rPr lang="en-US" dirty="0" err="1" smtClean="0">
                <a:effectLst/>
                <a:latin typeface="Helvetica" charset="0"/>
                <a:ea typeface="Calibri" charset="0"/>
                <a:cs typeface="Times New Roman" charset="0"/>
              </a:rPr>
              <a:t>yyyy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-mm-</a:t>
            </a:r>
            <a:r>
              <a:rPr lang="en-US" dirty="0" err="1" smtClean="0">
                <a:effectLst/>
                <a:latin typeface="Helvetica" charset="0"/>
                <a:ea typeface="Calibri" charset="0"/>
                <a:cs typeface="Times New Roman" charset="0"/>
              </a:rPr>
              <a:t>dd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 HH:MM:SS’ formatted date for time of transaction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CREATE_IP: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IP Address where the order is placed from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ORDER_STATUS: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Status information takes values between 1-9, A, B, z 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09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30306" y="1713941"/>
            <a:ext cx="9377082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OS_ORDER_ITEM</a:t>
            </a:r>
          </a:p>
          <a:p>
            <a:pPr algn="just">
              <a:lnSpc>
                <a:spcPct val="150000"/>
              </a:lnSpc>
            </a:pP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ITEM_ID: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Unique index number for the purchased item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ORDER_ID: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Unique order id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GOODS_ID: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7 digit unique item id of the purchased item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GOODS_NUMBER: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Quantity of the purchased item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SHOP_PRICE: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Retail price of the item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GOODS_PRICE: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Wholesale price of the item for the company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r>
              <a:rPr lang="en-US" b="1" dirty="0" smtClean="0">
                <a:effectLst/>
                <a:latin typeface="Helvetica" charset="0"/>
                <a:ea typeface="Calibri" charset="0"/>
                <a:cs typeface="Times New Roman" charset="0"/>
              </a:rPr>
              <a:t>7.   GOODS_AMOUNT: </a:t>
            </a: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Revenue generated from the transaction 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0306" y="388378"/>
            <a:ext cx="10515600" cy="1325563"/>
          </a:xfrm>
        </p:spPr>
        <p:txBody>
          <a:bodyPr/>
          <a:lstStyle/>
          <a:p>
            <a:r>
              <a:rPr lang="en-US" dirty="0" smtClean="0"/>
              <a:t>Description of Data </a:t>
            </a:r>
            <a:r>
              <a:rPr lang="mr-IN" dirty="0" smtClean="0"/>
              <a:t>–</a:t>
            </a:r>
            <a:r>
              <a:rPr lang="en-US" dirty="0" smtClean="0"/>
              <a:t> II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58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59230" y="3476478"/>
            <a:ext cx="8804910" cy="174963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0227"/>
            <a:ext cx="10515600" cy="1325563"/>
          </a:xfrm>
        </p:spPr>
        <p:txBody>
          <a:bodyPr/>
          <a:lstStyle/>
          <a:p>
            <a:r>
              <a:rPr lang="en-US" dirty="0" smtClean="0"/>
              <a:t>Technologies Used </a:t>
            </a:r>
            <a:r>
              <a:rPr lang="mr-IN" dirty="0" smtClean="0"/>
              <a:t>–</a:t>
            </a:r>
            <a:r>
              <a:rPr lang="en-US" dirty="0" smtClean="0"/>
              <a:t> I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2034540"/>
            <a:ext cx="958390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Data transferred </a:t>
            </a:r>
            <a:r>
              <a:rPr lang="en-US" sz="2400" dirty="0"/>
              <a:t>from SMU dev server to Hadoop distributed file system </a:t>
            </a: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Used to store the dataset</a:t>
            </a:r>
            <a:r>
              <a:rPr lang="en-US" sz="2400" dirty="0" smtClean="0">
                <a:effectLst/>
              </a:rPr>
              <a:t> 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1642110" y="3362178"/>
            <a:ext cx="1070229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df_order</a:t>
            </a:r>
            <a:r>
              <a:rPr lang="en-US" dirty="0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 =  </a:t>
            </a:r>
            <a:r>
              <a:rPr lang="en-US" dirty="0" err="1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spark.read.option</a:t>
            </a:r>
            <a:r>
              <a:rPr lang="en-US" dirty="0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("delimiter", "\\t").option("header", "true").csv("/user/root/</a:t>
            </a:r>
            <a:r>
              <a:rPr lang="en-US" dirty="0" err="1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OS_ORDER.txt</a:t>
            </a:r>
            <a:r>
              <a:rPr lang="en-US" dirty="0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")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>
              <a:lnSpc>
                <a:spcPct val="150000"/>
              </a:lnSpc>
            </a:pPr>
            <a:r>
              <a:rPr lang="en-US" dirty="0" err="1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df_item</a:t>
            </a:r>
            <a:r>
              <a:rPr lang="en-US" dirty="0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 = </a:t>
            </a:r>
            <a:r>
              <a:rPr lang="en-US" dirty="0" err="1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spark.read.option</a:t>
            </a:r>
            <a:r>
              <a:rPr lang="en-US" dirty="0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("delimiter", "\\t").option("header", "true").csv("/user/root/</a:t>
            </a:r>
            <a:r>
              <a:rPr lang="en-US" dirty="0" err="1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OS_ORDER_ITEMS.txt</a:t>
            </a:r>
            <a:r>
              <a:rPr lang="en-US" dirty="0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")</a:t>
            </a:r>
            <a:endParaRPr lang="en-US" dirty="0" smtClean="0">
              <a:effectLst/>
              <a:latin typeface="Calibri" charset="0"/>
              <a:ea typeface="Calibri" charset="0"/>
              <a:cs typeface="Times New Roman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 smtClean="0">
                <a:effectLst/>
                <a:latin typeface="Helvetica" charset="0"/>
                <a:ea typeface="Calibri" charset="0"/>
                <a:cs typeface="Times New Roman" charset="0"/>
              </a:rPr>
              <a:t> </a:t>
            </a:r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1764047"/>
            <a:ext cx="21945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HDFS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6004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0227"/>
            <a:ext cx="10515600" cy="1325563"/>
          </a:xfrm>
        </p:spPr>
        <p:txBody>
          <a:bodyPr/>
          <a:lstStyle/>
          <a:p>
            <a:r>
              <a:rPr lang="en-US" dirty="0" smtClean="0"/>
              <a:t>Technologies Used </a:t>
            </a:r>
            <a:r>
              <a:rPr lang="mr-IN" dirty="0" smtClean="0"/>
              <a:t>–</a:t>
            </a:r>
            <a:r>
              <a:rPr lang="en-US" dirty="0" smtClean="0"/>
              <a:t> II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792518"/>
            <a:ext cx="49058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Imported datasets </a:t>
            </a:r>
            <a:r>
              <a:rPr lang="en-US" sz="2400" dirty="0"/>
              <a:t>from </a:t>
            </a:r>
            <a:r>
              <a:rPr lang="en-US" sz="2400" dirty="0" err="1"/>
              <a:t>P</a:t>
            </a:r>
            <a:r>
              <a:rPr lang="en-US" sz="2400" dirty="0" err="1" smtClean="0"/>
              <a:t>ySpark</a:t>
            </a:r>
            <a:r>
              <a:rPr lang="en-US" sz="2400" dirty="0" smtClean="0"/>
              <a:t> </a:t>
            </a:r>
            <a:r>
              <a:rPr lang="en-US" sz="2400" dirty="0" err="1" smtClean="0"/>
              <a:t>dataframe</a:t>
            </a:r>
            <a:r>
              <a:rPr lang="en-US" sz="2400" dirty="0" smtClean="0"/>
              <a:t> </a:t>
            </a:r>
            <a:r>
              <a:rPr lang="en-US" sz="2400" dirty="0"/>
              <a:t>to </a:t>
            </a:r>
            <a:r>
              <a:rPr lang="en-US" sz="2400" dirty="0" smtClean="0"/>
              <a:t>Apache </a:t>
            </a:r>
            <a:r>
              <a:rPr lang="en-US" sz="2400" dirty="0"/>
              <a:t>Hive</a:t>
            </a:r>
            <a:r>
              <a:rPr lang="en-US" sz="2400" dirty="0" smtClean="0">
                <a:effectLst/>
              </a:rPr>
              <a:t>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Queried the tables for initial overview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792518"/>
            <a:ext cx="3459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Apache Hive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4095" y="1792518"/>
            <a:ext cx="5559807" cy="444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0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91" y="0"/>
            <a:ext cx="10515600" cy="1325563"/>
          </a:xfrm>
        </p:spPr>
        <p:txBody>
          <a:bodyPr/>
          <a:lstStyle/>
          <a:p>
            <a:r>
              <a:rPr lang="en-US" dirty="0" smtClean="0"/>
              <a:t>Technologies Used </a:t>
            </a:r>
            <a:r>
              <a:rPr lang="mr-IN" dirty="0" smtClean="0"/>
              <a:t>–</a:t>
            </a:r>
            <a:r>
              <a:rPr lang="en-US" dirty="0" smtClean="0"/>
              <a:t> III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705790"/>
            <a:ext cx="90021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CA" sz="2400" dirty="0" smtClean="0"/>
              <a:t>Connected </a:t>
            </a:r>
            <a:r>
              <a:rPr lang="en-CA" sz="2400" dirty="0"/>
              <a:t>to Tableau through Apache Hadoop Hive using the </a:t>
            </a:r>
            <a:r>
              <a:rPr lang="en-CA" sz="2400" dirty="0" smtClean="0"/>
              <a:t>ODBC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794408"/>
            <a:ext cx="3459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Tableau</a:t>
            </a:r>
            <a:endParaRPr lang="en-US" sz="3200" dirty="0"/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015" y="2994737"/>
            <a:ext cx="5905846" cy="326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442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570" y="331821"/>
            <a:ext cx="10515600" cy="1325563"/>
          </a:xfrm>
        </p:spPr>
        <p:txBody>
          <a:bodyPr/>
          <a:lstStyle/>
          <a:p>
            <a:r>
              <a:rPr lang="en-US" dirty="0" smtClean="0"/>
              <a:t>Technologies Used </a:t>
            </a:r>
            <a:r>
              <a:rPr lang="mr-IN" dirty="0" smtClean="0"/>
              <a:t>–</a:t>
            </a:r>
            <a:r>
              <a:rPr lang="en-US" dirty="0" smtClean="0"/>
              <a:t> IV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69570" y="1753388"/>
            <a:ext cx="109804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U</a:t>
            </a:r>
            <a:r>
              <a:rPr lang="en-US" sz="2400" dirty="0" smtClean="0"/>
              <a:t>sed for </a:t>
            </a:r>
            <a:r>
              <a:rPr lang="en-US" sz="2400" dirty="0"/>
              <a:t>data cleaning and data preparation</a:t>
            </a:r>
            <a:r>
              <a:rPr lang="en-US" sz="2400" dirty="0" smtClean="0">
                <a:effectLst/>
              </a:rPr>
              <a:t> 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69570" y="1771928"/>
            <a:ext cx="3459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Apache </a:t>
            </a:r>
            <a:r>
              <a:rPr lang="en-US" sz="3200" dirty="0" err="1"/>
              <a:t>P</a:t>
            </a:r>
            <a:r>
              <a:rPr lang="en-US" sz="3200" dirty="0" err="1" smtClean="0"/>
              <a:t>ySpark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369570" y="3441680"/>
            <a:ext cx="11643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Steps Taken: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/>
              <a:t>Data has been </a:t>
            </a:r>
            <a:r>
              <a:rPr lang="en-US" sz="2400" dirty="0" smtClean="0"/>
              <a:t>exported from </a:t>
            </a:r>
            <a:r>
              <a:rPr lang="en-US" sz="2400" dirty="0"/>
              <a:t>HDFS to </a:t>
            </a:r>
            <a:r>
              <a:rPr lang="en-US" sz="2400" dirty="0" err="1" smtClean="0"/>
              <a:t>pySpark</a:t>
            </a:r>
            <a:r>
              <a:rPr lang="en-US" sz="2400" dirty="0" smtClean="0"/>
              <a:t> </a:t>
            </a:r>
            <a:r>
              <a:rPr lang="en-US" sz="2400" dirty="0" err="1"/>
              <a:t>dataframe</a:t>
            </a:r>
            <a:r>
              <a:rPr lang="en-US" sz="2400" dirty="0" smtClean="0">
                <a:effectLst/>
              </a:rPr>
              <a:t> 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 smtClean="0"/>
              <a:t>Data </a:t>
            </a:r>
            <a:r>
              <a:rPr lang="en-US" sz="2400" dirty="0"/>
              <a:t>has been imported to Apache Hive for </a:t>
            </a:r>
            <a:r>
              <a:rPr lang="en-US" sz="2400" dirty="0" smtClean="0"/>
              <a:t>querying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/>
              <a:t>Extra columns have been dropped and rows containing </a:t>
            </a:r>
            <a:r>
              <a:rPr lang="en-US" sz="2400" dirty="0" smtClean="0"/>
              <a:t>‘NULL’ </a:t>
            </a:r>
            <a:r>
              <a:rPr lang="en-US" sz="2400" dirty="0"/>
              <a:t>values are removed</a:t>
            </a:r>
            <a:r>
              <a:rPr lang="en-US" sz="2400" dirty="0" smtClean="0">
                <a:effectLst/>
              </a:rPr>
              <a:t> 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 err="1"/>
              <a:t>D</a:t>
            </a:r>
            <a:r>
              <a:rPr lang="en-US" sz="2400" dirty="0" err="1" smtClean="0"/>
              <a:t>atafames</a:t>
            </a:r>
            <a:r>
              <a:rPr lang="en-US" sz="2400" dirty="0" smtClean="0"/>
              <a:t> </a:t>
            </a:r>
            <a:r>
              <a:rPr lang="en-US" sz="2400" dirty="0"/>
              <a:t>are </a:t>
            </a:r>
            <a:r>
              <a:rPr lang="en-US" sz="2400" dirty="0" smtClean="0"/>
              <a:t>joined </a:t>
            </a:r>
            <a:r>
              <a:rPr lang="en-US" sz="2400" dirty="0"/>
              <a:t>based on </a:t>
            </a:r>
            <a:r>
              <a:rPr lang="en-US" sz="2400" dirty="0" smtClean="0"/>
              <a:t>‘ORDER_ID’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 smtClean="0"/>
              <a:t>Feature Engineering is performed using </a:t>
            </a:r>
            <a:r>
              <a:rPr lang="en-US" sz="2400" dirty="0" err="1" smtClean="0"/>
              <a:t>pySpark</a:t>
            </a:r>
            <a:endParaRPr lang="en-US" sz="2400" dirty="0"/>
          </a:p>
          <a:p>
            <a:pPr marL="1371600" lvl="2" indent="-457200">
              <a:buFont typeface="+mj-lt"/>
              <a:buAutoNum type="arabicPeriod"/>
            </a:pPr>
            <a:endParaRPr lang="en-US" sz="2400" dirty="0" smtClean="0">
              <a:effectLst/>
            </a:endParaRPr>
          </a:p>
          <a:p>
            <a:pPr marL="1371600" lvl="2" indent="-457200">
              <a:buFont typeface="+mj-lt"/>
              <a:buAutoNum type="arabicPeriod"/>
            </a:pPr>
            <a:endParaRPr lang="en-US" sz="2400" dirty="0" smtClean="0"/>
          </a:p>
          <a:p>
            <a:pPr marL="914400" lvl="1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00001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38200" y="3877270"/>
            <a:ext cx="9288780" cy="112981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0227"/>
            <a:ext cx="10515600" cy="1325563"/>
          </a:xfrm>
        </p:spPr>
        <p:txBody>
          <a:bodyPr/>
          <a:lstStyle/>
          <a:p>
            <a:r>
              <a:rPr lang="en-US" dirty="0" smtClean="0"/>
              <a:t>Technologies Used </a:t>
            </a:r>
            <a:r>
              <a:rPr lang="mr-IN" dirty="0" smtClean="0"/>
              <a:t>–</a:t>
            </a:r>
            <a:r>
              <a:rPr lang="en-US" dirty="0" smtClean="0"/>
              <a:t> V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753388"/>
            <a:ext cx="109804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Used to </a:t>
            </a:r>
            <a:r>
              <a:rPr lang="en-US" sz="2400" dirty="0"/>
              <a:t>perform Unsupervised </a:t>
            </a:r>
            <a:r>
              <a:rPr lang="en-US" sz="2400" dirty="0" smtClean="0"/>
              <a:t>Machine </a:t>
            </a:r>
            <a:r>
              <a:rPr lang="en-US" sz="2400" dirty="0"/>
              <a:t>L</a:t>
            </a:r>
            <a:r>
              <a:rPr lang="en-US" sz="2400" dirty="0" smtClean="0"/>
              <a:t>earning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effectLst/>
              </a:rPr>
              <a:t>K-Means Algorithm is used for grouping customers 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747045"/>
            <a:ext cx="3459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Apache </a:t>
            </a:r>
            <a:r>
              <a:rPr lang="en-US" sz="3200" dirty="0" err="1" smtClean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en-US" sz="3200" dirty="0" err="1"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en-US" sz="3200" dirty="0" err="1" smtClean="0">
                <a:latin typeface="Helvetica Neue" charset="0"/>
                <a:ea typeface="Helvetica Neue" charset="0"/>
                <a:cs typeface="Helvetica Neue" charset="0"/>
              </a:rPr>
              <a:t>lib</a:t>
            </a:r>
            <a:endParaRPr lang="en-US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38200" y="3836015"/>
            <a:ext cx="10515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US" dirty="0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assembler=</a:t>
            </a:r>
            <a:r>
              <a:rPr lang="en-US" dirty="0" err="1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VectorAssembler</a:t>
            </a:r>
            <a:r>
              <a:rPr lang="en-US" dirty="0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(</a:t>
            </a:r>
            <a:r>
              <a:rPr lang="en-US" dirty="0" err="1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inputCols</a:t>
            </a:r>
            <a:r>
              <a:rPr lang="en-US" dirty="0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=["PROFIT","RECENCY","ORDER_COUNT"], </a:t>
            </a:r>
            <a:r>
              <a:rPr lang="en-US" dirty="0" err="1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outputCol</a:t>
            </a:r>
            <a:r>
              <a:rPr lang="en-US" dirty="0" smtClean="0">
                <a:solidFill>
                  <a:srgbClr val="538135"/>
                </a:solidFill>
                <a:effectLst/>
                <a:latin typeface="Consolas" charset="0"/>
                <a:ea typeface="Calibri" charset="0"/>
                <a:cs typeface="Times New Roman" charset="0"/>
              </a:rPr>
              <a:t>="features")</a:t>
            </a:r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49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157" y="413251"/>
            <a:ext cx="10515600" cy="983287"/>
          </a:xfrm>
        </p:spPr>
        <p:txBody>
          <a:bodyPr/>
          <a:lstStyle/>
          <a:p>
            <a:r>
              <a:rPr lang="en-US" dirty="0" smtClean="0"/>
              <a:t>Exploratory Analysis </a:t>
            </a:r>
            <a:r>
              <a:rPr lang="mr-IN" dirty="0" smtClean="0"/>
              <a:t>–</a:t>
            </a:r>
            <a:r>
              <a:rPr lang="en-US" dirty="0" smtClean="0"/>
              <a:t> I  </a:t>
            </a:r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27" y="1976249"/>
            <a:ext cx="9546854" cy="433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55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122</TotalTime>
  <Words>524</Words>
  <Application>Microsoft Macintosh PowerPoint</Application>
  <PresentationFormat>Widescreen</PresentationFormat>
  <Paragraphs>94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Calibri</vt:lpstr>
      <vt:lpstr>Calibri Light</vt:lpstr>
      <vt:lpstr>Consolas</vt:lpstr>
      <vt:lpstr>Helvetica</vt:lpstr>
      <vt:lpstr>Helvetica Neue</vt:lpstr>
      <vt:lpstr>Matura MT Script Capitals</vt:lpstr>
      <vt:lpstr>Times New Roman</vt:lpstr>
      <vt:lpstr>宋体</vt:lpstr>
      <vt:lpstr>Arial</vt:lpstr>
      <vt:lpstr>Retrospect</vt:lpstr>
      <vt:lpstr>E-Commerce Data Analysis</vt:lpstr>
      <vt:lpstr>Description of Data – I </vt:lpstr>
      <vt:lpstr>Description of Data – II </vt:lpstr>
      <vt:lpstr>Technologies Used – I </vt:lpstr>
      <vt:lpstr>Technologies Used – II </vt:lpstr>
      <vt:lpstr>Technologies Used – III </vt:lpstr>
      <vt:lpstr>Technologies Used – IV</vt:lpstr>
      <vt:lpstr>Technologies Used – V</vt:lpstr>
      <vt:lpstr>Exploratory Analysis – I  </vt:lpstr>
      <vt:lpstr>Exploratory Analysis – II</vt:lpstr>
      <vt:lpstr>Exploratory Analysis – III</vt:lpstr>
      <vt:lpstr>Exploratory Analysis – IV</vt:lpstr>
      <vt:lpstr>Exploratory Analysis – V</vt:lpstr>
      <vt:lpstr>Results – I </vt:lpstr>
      <vt:lpstr>Results – II </vt:lpstr>
      <vt:lpstr>Conclusion</vt:lpstr>
      <vt:lpstr>Additional Feedback 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Caner Irfanoglu</dc:creator>
  <cp:lastModifiedBy>Caner Irfanoglu</cp:lastModifiedBy>
  <cp:revision>36</cp:revision>
  <dcterms:created xsi:type="dcterms:W3CDTF">2019-04-12T21:43:43Z</dcterms:created>
  <dcterms:modified xsi:type="dcterms:W3CDTF">2019-04-13T15:07:22Z</dcterms:modified>
</cp:coreProperties>
</file>

<file path=docProps/thumbnail.jpeg>
</file>